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notesMasterIdLst>
    <p:notesMasterId r:id="rId9"/>
  </p:notesMasterIdLst>
  <p:handoutMasterIdLst>
    <p:handoutMasterId r:id="rId10"/>
  </p:handoutMasterIdLst>
  <p:sldIdLst>
    <p:sldId id="1793" r:id="rId3"/>
    <p:sldId id="1820" r:id="rId4"/>
    <p:sldId id="1819" r:id="rId5"/>
    <p:sldId id="1821" r:id="rId6"/>
    <p:sldId id="1823" r:id="rId7"/>
    <p:sldId id="1822" r:id="rId8"/>
  </p:sldIdLst>
  <p:sldSz cx="12192000" cy="6858000"/>
  <p:notesSz cx="7053263" cy="93091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02" userDrawn="1">
          <p15:clr>
            <a:srgbClr val="A4A3A4"/>
          </p15:clr>
        </p15:guide>
        <p15:guide id="3" pos="7378" userDrawn="1">
          <p15:clr>
            <a:srgbClr val="A4A3A4"/>
          </p15:clr>
        </p15:guide>
        <p15:guide id="4" orient="horz" pos="346" userDrawn="1">
          <p15:clr>
            <a:srgbClr val="A4A3A4"/>
          </p15:clr>
        </p15:guide>
        <p15:guide id="5" orient="horz" pos="3974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orient="horz" pos="572" userDrawn="1">
          <p15:clr>
            <a:srgbClr val="A4A3A4"/>
          </p15:clr>
        </p15:guide>
        <p15:guide id="8" orient="horz" pos="37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3" autoAdjust="0"/>
    <p:restoredTop sz="86647" autoAdjust="0"/>
  </p:normalViewPr>
  <p:slideViewPr>
    <p:cSldViewPr snapToGrid="0" showGuides="1">
      <p:cViewPr varScale="1">
        <p:scale>
          <a:sx n="76" d="100"/>
          <a:sy n="76" d="100"/>
        </p:scale>
        <p:origin x="666" y="66"/>
      </p:cViewPr>
      <p:guideLst>
        <p:guide orient="horz" pos="2160"/>
        <p:guide pos="302"/>
        <p:guide pos="7378"/>
        <p:guide orient="horz" pos="346"/>
        <p:guide orient="horz" pos="3974"/>
        <p:guide pos="3840"/>
        <p:guide orient="horz" pos="572"/>
        <p:guide orient="horz" pos="37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C9ADD371-FD3F-476A-81E8-102E85DEFCF6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31088EFB-7FE4-41D5-8D4D-B9FA9D64F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7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141743F9-9B08-422F-9ECE-BE7148BC7DDC}" type="datetimeFigureOut">
              <a:rPr lang="zh-CN" altLang="en-US" smtClean="0"/>
              <a:t>2026/1/4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34C0232-94FA-4EBE-BB9B-79FBE486032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73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932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24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268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153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160943" y="6453931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49240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842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181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9145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22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98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2" r:id="rId3"/>
    <p:sldLayoutId id="2147483667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1FEE-56D5-4BA9-AC75-184C9A67A8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172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image" Target="../media/image2.png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notesSlide" Target="../notesSlides/notesSlide1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30.xml"/><Relationship Id="rId13" Type="http://schemas.openxmlformats.org/officeDocument/2006/relationships/tags" Target="../tags/tag35.xml"/><Relationship Id="rId18" Type="http://schemas.openxmlformats.org/officeDocument/2006/relationships/tags" Target="../tags/tag40.xml"/><Relationship Id="rId3" Type="http://schemas.openxmlformats.org/officeDocument/2006/relationships/tags" Target="../tags/tag25.xml"/><Relationship Id="rId21" Type="http://schemas.openxmlformats.org/officeDocument/2006/relationships/tags" Target="../tags/tag43.xml"/><Relationship Id="rId7" Type="http://schemas.openxmlformats.org/officeDocument/2006/relationships/tags" Target="../tags/tag29.xml"/><Relationship Id="rId12" Type="http://schemas.openxmlformats.org/officeDocument/2006/relationships/tags" Target="../tags/tag34.xml"/><Relationship Id="rId17" Type="http://schemas.openxmlformats.org/officeDocument/2006/relationships/tags" Target="../tags/tag39.xml"/><Relationship Id="rId2" Type="http://schemas.openxmlformats.org/officeDocument/2006/relationships/tags" Target="../tags/tag24.xml"/><Relationship Id="rId16" Type="http://schemas.openxmlformats.org/officeDocument/2006/relationships/tags" Target="../tags/tag38.xml"/><Relationship Id="rId20" Type="http://schemas.openxmlformats.org/officeDocument/2006/relationships/tags" Target="../tags/tag42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11" Type="http://schemas.openxmlformats.org/officeDocument/2006/relationships/tags" Target="../tags/tag33.xml"/><Relationship Id="rId24" Type="http://schemas.openxmlformats.org/officeDocument/2006/relationships/image" Target="../media/image3.jpeg"/><Relationship Id="rId5" Type="http://schemas.openxmlformats.org/officeDocument/2006/relationships/tags" Target="../tags/tag27.xml"/><Relationship Id="rId15" Type="http://schemas.openxmlformats.org/officeDocument/2006/relationships/tags" Target="../tags/tag37.xml"/><Relationship Id="rId23" Type="http://schemas.openxmlformats.org/officeDocument/2006/relationships/notesSlide" Target="../notesSlides/notesSlide2.xml"/><Relationship Id="rId10" Type="http://schemas.openxmlformats.org/officeDocument/2006/relationships/tags" Target="../tags/tag32.xml"/><Relationship Id="rId19" Type="http://schemas.openxmlformats.org/officeDocument/2006/relationships/tags" Target="../tags/tag41.xml"/><Relationship Id="rId4" Type="http://schemas.openxmlformats.org/officeDocument/2006/relationships/tags" Target="../tags/tag26.xml"/><Relationship Id="rId9" Type="http://schemas.openxmlformats.org/officeDocument/2006/relationships/tags" Target="../tags/tag31.xml"/><Relationship Id="rId14" Type="http://schemas.openxmlformats.org/officeDocument/2006/relationships/tags" Target="../tags/tag36.xml"/><Relationship Id="rId22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11224980" y="5899826"/>
            <a:ext cx="814472" cy="9130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1" name="任意多边形 37"/>
          <p:cNvSpPr>
            <a:spLocks noChangeAspect="1"/>
          </p:cNvSpPr>
          <p:nvPr/>
        </p:nvSpPr>
        <p:spPr bwMode="auto">
          <a:xfrm rot="5400000">
            <a:off x="-346343" y="2315384"/>
            <a:ext cx="2825133" cy="2176408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10422500" y="806991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42" name="Picture 41"/>
          <p:cNvPicPr/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782" y="1837534"/>
            <a:ext cx="5000825" cy="297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01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_任意多边形 19"/>
          <p:cNvSpPr>
            <a:spLocks noChangeAspect="1"/>
          </p:cNvSpPr>
          <p:nvPr>
            <p:custDataLst>
              <p:tags r:id="rId1"/>
            </p:custDataLst>
          </p:nvPr>
        </p:nvSpPr>
        <p:spPr bwMode="auto">
          <a:xfrm rot="5400000">
            <a:off x="11140402" y="5854131"/>
            <a:ext cx="814472" cy="9130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6" name="PA_任意多边形 19"/>
          <p:cNvSpPr>
            <a:spLocks/>
          </p:cNvSpPr>
          <p:nvPr>
            <p:custDataLst>
              <p:tags r:id="rId2"/>
            </p:custDataLst>
          </p:nvPr>
        </p:nvSpPr>
        <p:spPr bwMode="auto">
          <a:xfrm rot="5400000">
            <a:off x="7835307" y="-3292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7" name="PA_任意多边形 19"/>
          <p:cNvSpPr>
            <a:spLocks noChangeAspect="1"/>
          </p:cNvSpPr>
          <p:nvPr>
            <p:custDataLst>
              <p:tags r:id="rId3"/>
            </p:custDataLst>
          </p:nvPr>
        </p:nvSpPr>
        <p:spPr bwMode="auto">
          <a:xfrm rot="5400000">
            <a:off x="7805636" y="-73256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8" name="PA_任意多边形 19"/>
          <p:cNvSpPr>
            <a:spLocks/>
          </p:cNvSpPr>
          <p:nvPr>
            <p:custDataLst>
              <p:tags r:id="rId4"/>
            </p:custDataLst>
          </p:nvPr>
        </p:nvSpPr>
        <p:spPr bwMode="auto">
          <a:xfrm rot="5400000">
            <a:off x="8398007" y="348154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9" name="PA_任意多边形 1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 rot="5400000">
            <a:off x="8378993" y="32683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0" name="PA_任意多边形 19"/>
          <p:cNvSpPr>
            <a:spLocks/>
          </p:cNvSpPr>
          <p:nvPr>
            <p:custDataLst>
              <p:tags r:id="rId6"/>
            </p:custDataLst>
          </p:nvPr>
        </p:nvSpPr>
        <p:spPr bwMode="auto">
          <a:xfrm rot="5400000">
            <a:off x="7856622" y="684247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1" name="PA_任意多边形 1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 rot="5400000">
            <a:off x="7837608" y="662932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2" name="PA_任意多边形 19"/>
          <p:cNvSpPr>
            <a:spLocks/>
          </p:cNvSpPr>
          <p:nvPr>
            <p:custDataLst>
              <p:tags r:id="rId8"/>
            </p:custDataLst>
          </p:nvPr>
        </p:nvSpPr>
        <p:spPr bwMode="auto">
          <a:xfrm rot="5400000">
            <a:off x="7273524" y="1055200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3" name="PA_任意多边形 19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 rot="5400000">
            <a:off x="7254510" y="1033885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4" name="PA_任意多边形 19"/>
          <p:cNvSpPr>
            <a:spLocks/>
          </p:cNvSpPr>
          <p:nvPr>
            <p:custDataLst>
              <p:tags r:id="rId10"/>
            </p:custDataLst>
          </p:nvPr>
        </p:nvSpPr>
        <p:spPr bwMode="auto">
          <a:xfrm rot="5400000">
            <a:off x="6680929" y="704513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5" name="PA_任意多边形 19"/>
          <p:cNvSpPr>
            <a:spLocks noChangeAspect="1"/>
          </p:cNvSpPr>
          <p:nvPr>
            <p:custDataLst>
              <p:tags r:id="rId11"/>
            </p:custDataLst>
          </p:nvPr>
        </p:nvSpPr>
        <p:spPr bwMode="auto">
          <a:xfrm rot="5400000">
            <a:off x="6661915" y="683198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6" name="PA_任意多边形 19"/>
          <p:cNvSpPr>
            <a:spLocks/>
          </p:cNvSpPr>
          <p:nvPr>
            <p:custDataLst>
              <p:tags r:id="rId12"/>
            </p:custDataLst>
          </p:nvPr>
        </p:nvSpPr>
        <p:spPr bwMode="auto">
          <a:xfrm rot="5400000">
            <a:off x="5791088" y="25052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7" name="PA_任意多边形 19"/>
          <p:cNvSpPr>
            <a:spLocks noChangeAspect="1"/>
          </p:cNvSpPr>
          <p:nvPr>
            <p:custDataLst>
              <p:tags r:id="rId13"/>
            </p:custDataLst>
          </p:nvPr>
        </p:nvSpPr>
        <p:spPr bwMode="auto">
          <a:xfrm rot="5400000">
            <a:off x="9535206" y="1101329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PA_任意多边形 19"/>
          <p:cNvSpPr>
            <a:spLocks/>
          </p:cNvSpPr>
          <p:nvPr>
            <p:custDataLst>
              <p:tags r:id="rId14"/>
            </p:custDataLst>
          </p:nvPr>
        </p:nvSpPr>
        <p:spPr bwMode="auto">
          <a:xfrm rot="5400000">
            <a:off x="7252208" y="178000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9" name="PA_任意多边形 19"/>
          <p:cNvSpPr>
            <a:spLocks noChangeAspect="1"/>
          </p:cNvSpPr>
          <p:nvPr>
            <p:custDataLst>
              <p:tags r:id="rId15"/>
            </p:custDataLst>
          </p:nvPr>
        </p:nvSpPr>
        <p:spPr bwMode="auto">
          <a:xfrm rot="5400000">
            <a:off x="7233194" y="175869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3F2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PA_任意多边形 19"/>
          <p:cNvSpPr>
            <a:spLocks/>
          </p:cNvSpPr>
          <p:nvPr>
            <p:custDataLst>
              <p:tags r:id="rId16"/>
            </p:custDataLst>
          </p:nvPr>
        </p:nvSpPr>
        <p:spPr bwMode="auto">
          <a:xfrm rot="5400000">
            <a:off x="10653261" y="780078"/>
            <a:ext cx="710214" cy="79617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3" name="PA_任意多边形 19"/>
          <p:cNvSpPr>
            <a:spLocks noChangeAspect="1"/>
          </p:cNvSpPr>
          <p:nvPr>
            <p:custDataLst>
              <p:tags r:id="rId17"/>
            </p:custDataLst>
          </p:nvPr>
        </p:nvSpPr>
        <p:spPr bwMode="auto">
          <a:xfrm rot="5400000">
            <a:off x="8593900" y="1140783"/>
            <a:ext cx="748241" cy="838800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solidFill>
            <a:srgbClr val="FAF9FA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PA_任意多边形 19"/>
          <p:cNvSpPr>
            <a:spLocks/>
          </p:cNvSpPr>
          <p:nvPr>
            <p:custDataLst>
              <p:tags r:id="rId18"/>
            </p:custDataLst>
          </p:nvPr>
        </p:nvSpPr>
        <p:spPr bwMode="auto">
          <a:xfrm rot="5400000">
            <a:off x="9362155" y="291748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PA_任意多边形 19"/>
          <p:cNvSpPr>
            <a:spLocks/>
          </p:cNvSpPr>
          <p:nvPr>
            <p:custDataLst>
              <p:tags r:id="rId19"/>
            </p:custDataLst>
          </p:nvPr>
        </p:nvSpPr>
        <p:spPr bwMode="auto">
          <a:xfrm rot="5400000">
            <a:off x="6771102" y="292695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PA_任意多边形 19"/>
          <p:cNvSpPr>
            <a:spLocks/>
          </p:cNvSpPr>
          <p:nvPr>
            <p:custDataLst>
              <p:tags r:id="rId20"/>
            </p:custDataLst>
          </p:nvPr>
        </p:nvSpPr>
        <p:spPr bwMode="auto">
          <a:xfrm rot="5400000">
            <a:off x="7479316" y="733313"/>
            <a:ext cx="742485" cy="832347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1B2C45"/>
              </a:gs>
              <a:gs pos="100000">
                <a:srgbClr val="254E8C"/>
              </a:gs>
            </a:gsLst>
            <a:lin ang="19200000" scaled="0"/>
          </a:gra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8" name="PA_任意多边形 19"/>
          <p:cNvSpPr>
            <a:spLocks/>
          </p:cNvSpPr>
          <p:nvPr>
            <p:custDataLst>
              <p:tags r:id="rId21"/>
            </p:custDataLst>
          </p:nvPr>
        </p:nvSpPr>
        <p:spPr bwMode="auto">
          <a:xfrm rot="5400000">
            <a:off x="6764519" y="1117096"/>
            <a:ext cx="742486" cy="832348"/>
          </a:xfrm>
          <a:custGeom>
            <a:avLst/>
            <a:gdLst>
              <a:gd name="T0" fmla="*/ 772 w 772"/>
              <a:gd name="T1" fmla="*/ 596 h 865"/>
              <a:gd name="T2" fmla="*/ 721 w 772"/>
              <a:gd name="T3" fmla="*/ 685 h 865"/>
              <a:gd name="T4" fmla="*/ 437 w 772"/>
              <a:gd name="T5" fmla="*/ 849 h 865"/>
              <a:gd name="T6" fmla="*/ 335 w 772"/>
              <a:gd name="T7" fmla="*/ 849 h 865"/>
              <a:gd name="T8" fmla="*/ 51 w 772"/>
              <a:gd name="T9" fmla="*/ 685 h 865"/>
              <a:gd name="T10" fmla="*/ 0 w 772"/>
              <a:gd name="T11" fmla="*/ 596 h 865"/>
              <a:gd name="T12" fmla="*/ 0 w 772"/>
              <a:gd name="T13" fmla="*/ 268 h 865"/>
              <a:gd name="T14" fmla="*/ 51 w 772"/>
              <a:gd name="T15" fmla="*/ 180 h 865"/>
              <a:gd name="T16" fmla="*/ 335 w 772"/>
              <a:gd name="T17" fmla="*/ 16 h 865"/>
              <a:gd name="T18" fmla="*/ 437 w 772"/>
              <a:gd name="T19" fmla="*/ 16 h 865"/>
              <a:gd name="T20" fmla="*/ 721 w 772"/>
              <a:gd name="T21" fmla="*/ 180 h 865"/>
              <a:gd name="T22" fmla="*/ 772 w 772"/>
              <a:gd name="T23" fmla="*/ 268 h 865"/>
              <a:gd name="T24" fmla="*/ 772 w 772"/>
              <a:gd name="T25" fmla="*/ 596 h 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" h="865">
                <a:moveTo>
                  <a:pt x="772" y="596"/>
                </a:moveTo>
                <a:cubicBezTo>
                  <a:pt x="772" y="629"/>
                  <a:pt x="749" y="668"/>
                  <a:pt x="721" y="685"/>
                </a:cubicBezTo>
                <a:cubicBezTo>
                  <a:pt x="437" y="849"/>
                  <a:pt x="437" y="849"/>
                  <a:pt x="437" y="849"/>
                </a:cubicBezTo>
                <a:cubicBezTo>
                  <a:pt x="409" y="865"/>
                  <a:pt x="363" y="865"/>
                  <a:pt x="335" y="849"/>
                </a:cubicBezTo>
                <a:cubicBezTo>
                  <a:pt x="51" y="685"/>
                  <a:pt x="51" y="685"/>
                  <a:pt x="51" y="685"/>
                </a:cubicBezTo>
                <a:cubicBezTo>
                  <a:pt x="23" y="668"/>
                  <a:pt x="0" y="629"/>
                  <a:pt x="0" y="596"/>
                </a:cubicBezTo>
                <a:cubicBezTo>
                  <a:pt x="0" y="268"/>
                  <a:pt x="0" y="268"/>
                  <a:pt x="0" y="268"/>
                </a:cubicBezTo>
                <a:cubicBezTo>
                  <a:pt x="0" y="236"/>
                  <a:pt x="23" y="196"/>
                  <a:pt x="51" y="180"/>
                </a:cubicBezTo>
                <a:cubicBezTo>
                  <a:pt x="335" y="16"/>
                  <a:pt x="335" y="16"/>
                  <a:pt x="335" y="16"/>
                </a:cubicBezTo>
                <a:cubicBezTo>
                  <a:pt x="363" y="0"/>
                  <a:pt x="409" y="0"/>
                  <a:pt x="437" y="16"/>
                </a:cubicBezTo>
                <a:cubicBezTo>
                  <a:pt x="721" y="180"/>
                  <a:pt x="721" y="180"/>
                  <a:pt x="721" y="180"/>
                </a:cubicBezTo>
                <a:cubicBezTo>
                  <a:pt x="749" y="196"/>
                  <a:pt x="772" y="236"/>
                  <a:pt x="772" y="268"/>
                </a:cubicBezTo>
                <a:lnTo>
                  <a:pt x="772" y="596"/>
                </a:lnTo>
                <a:close/>
              </a:path>
            </a:pathLst>
          </a:custGeom>
          <a:gradFill>
            <a:gsLst>
              <a:gs pos="0">
                <a:srgbClr val="DDDDDD"/>
              </a:gs>
              <a:gs pos="100000">
                <a:srgbClr val="FEFEFE"/>
              </a:gs>
            </a:gsLst>
            <a:lin ang="19200000" scaled="0"/>
          </a:gradFill>
          <a:ln w="1905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FEFEFE"/>
                </a:gs>
              </a:gsLst>
              <a:lin ang="3600000" scaled="0"/>
            </a:gradFill>
          </a:ln>
          <a:effectLst>
            <a:outerShdw blurRad="381000" dist="1270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  <p:sp>
        <p:nvSpPr>
          <p:cNvPr id="35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233045" y="3616753"/>
            <a:ext cx="8095682" cy="9408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     نام دانشگاه علوم پزشکی و خدمات بهداشتی و درمانی </a:t>
            </a:r>
            <a:r>
              <a:rPr lang="fa-IR" sz="2800" b="1" dirty="0">
                <a:solidFill>
                  <a:srgbClr val="FF0000"/>
                </a:solidFill>
                <a:cs typeface="B Titr" panose="00000700000000000000" pitchFamily="2" charset="-78"/>
              </a:rPr>
              <a:t>...</a:t>
            </a:r>
            <a:endParaRPr lang="en-US" sz="2000" b="1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9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4094018" y="1913864"/>
            <a:ext cx="4352097" cy="139884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    آرم دانشگاه علوم پزشکی و خدمات بهداشتی و درمانی </a:t>
            </a:r>
            <a:r>
              <a:rPr lang="fa-IR" sz="2800" b="1" dirty="0">
                <a:solidFill>
                  <a:srgbClr val="FF0000"/>
                </a:solidFill>
                <a:cs typeface="B Titr" panose="00000700000000000000" pitchFamily="2" charset="-78"/>
              </a:rPr>
              <a:t>...</a:t>
            </a:r>
            <a:endParaRPr lang="en-US" sz="2000" b="1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0419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37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7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3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4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5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89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29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326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8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19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2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04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13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1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3" grpId="0" animBg="1"/>
      <p:bldP spid="34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389910" y="923586"/>
            <a:ext cx="6920346" cy="111897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spcBef>
                <a:spcPct val="0"/>
              </a:spcBef>
              <a:defRPr/>
            </a:pPr>
            <a:r>
              <a:rPr lang="fa-IR" sz="2400" b="1" dirty="0">
                <a:solidFill>
                  <a:srgbClr val="002060"/>
                </a:solidFill>
                <a:cs typeface="B Titr" panose="00000700000000000000" pitchFamily="2" charset="-78"/>
              </a:rPr>
              <a:t>نام واحد خصوصی:</a:t>
            </a:r>
            <a:endParaRPr lang="en-US" sz="1600" b="1" dirty="0">
              <a:solidFill>
                <a:srgbClr val="002060"/>
              </a:solidFill>
              <a:latin typeface="Calibri"/>
              <a:cs typeface="B Titr" panose="00000700000000000000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482270"/>
              </p:ext>
            </p:extLst>
          </p:nvPr>
        </p:nvGraphicFramePr>
        <p:xfrm>
          <a:off x="96973" y="3016333"/>
          <a:ext cx="11912147" cy="365586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475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7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6179"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عنوان انگلیسی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عنوان فاسی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>
                          <a:cs typeface="B Titr" panose="00000700000000000000" pitchFamily="2" charset="-78"/>
                        </a:rPr>
                        <a:t>ردیف</a:t>
                      </a:r>
                      <a:endParaRPr lang="en-US" dirty="0">
                        <a:cs typeface="B Titr" panose="000007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8825">
                <a:tc>
                  <a:txBody>
                    <a:bodyPr/>
                    <a:lstStyle/>
                    <a:p>
                      <a:pPr marL="0" marR="0" lvl="3" indent="0" algn="ctr" defTabSz="914400" rtl="1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3" algn="r" rtl="1">
                        <a:spcBef>
                          <a:spcPct val="0"/>
                        </a:spcBef>
                      </a:pPr>
                      <a:endParaRPr lang="fa-IR" sz="2400" b="0" dirty="0">
                        <a:solidFill>
                          <a:prstClr val="black"/>
                        </a:solidFill>
                        <a:latin typeface="Calibri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>
                          <a:cs typeface="B Nazanin" panose="00000400000000000000" pitchFamily="2" charset="-78"/>
                        </a:rPr>
                        <a:t>1</a:t>
                      </a:r>
                      <a:endParaRPr lang="en-US" sz="24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1921">
                <a:tc>
                  <a:txBody>
                    <a:bodyPr/>
                    <a:lstStyle/>
                    <a:p>
                      <a:pPr marL="0" marR="0" lvl="3" indent="0" algn="ctr" defTabSz="914400" rtl="1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3" algn="r" rtl="1">
                        <a:spcBef>
                          <a:spcPct val="0"/>
                        </a:spcBef>
                      </a:pPr>
                      <a:endParaRPr lang="fa-IR" sz="2400" b="0" dirty="0">
                        <a:solidFill>
                          <a:prstClr val="black"/>
                        </a:solidFill>
                        <a:latin typeface="Calibri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>
                          <a:cs typeface="B Nazanin" panose="00000400000000000000" pitchFamily="2" charset="-78"/>
                        </a:rPr>
                        <a:t>2</a:t>
                      </a:r>
                      <a:endParaRPr lang="en-US" sz="24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1921">
                <a:tc>
                  <a:txBody>
                    <a:bodyPr/>
                    <a:lstStyle/>
                    <a:p>
                      <a:pPr marL="0" marR="0" lvl="3" indent="0" algn="ctr" defTabSz="914400" rtl="1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3" algn="r" rtl="1">
                        <a:spcBef>
                          <a:spcPct val="0"/>
                        </a:spcBef>
                      </a:pPr>
                      <a:endParaRPr lang="fa-IR" sz="2400" b="0" dirty="0">
                        <a:solidFill>
                          <a:prstClr val="black"/>
                        </a:solidFill>
                        <a:latin typeface="Calibri"/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400" b="1" dirty="0">
                          <a:cs typeface="B Nazanin" panose="00000400000000000000" pitchFamily="2" charset="-78"/>
                        </a:rPr>
                        <a:t>3</a:t>
                      </a:r>
                      <a:endParaRPr lang="en-US" sz="2400" b="1" dirty="0">
                        <a:cs typeface="B Nazanin" panose="00000400000000000000" pitchFamily="2" charset="-7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2173186"/>
            <a:ext cx="5756365" cy="62554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002060"/>
                </a:solidFill>
                <a:cs typeface="B Titr" panose="00000700000000000000" pitchFamily="2" charset="-78"/>
              </a:rPr>
              <a:t>عناوین پیشنهادی مرکز تحقیقات به ترتیب اولویت</a:t>
            </a:r>
          </a:p>
        </p:txBody>
      </p:sp>
    </p:spTree>
    <p:extLst>
      <p:ext uri="{BB962C8B-B14F-4D97-AF65-F5344CB8AC3E}">
        <p14:creationId xmlns:p14="http://schemas.microsoft.com/office/powerpoint/2010/main" val="2428243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3" y="1654781"/>
            <a:ext cx="9231086" cy="155155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>
              <a:lnSpc>
                <a:spcPct val="150000"/>
              </a:lnSpc>
              <a:defRPr/>
            </a:pPr>
            <a:r>
              <a:rPr lang="fa-IR" sz="1600" dirty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6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4" y="4915554"/>
            <a:ext cx="9231085" cy="14899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>
              <a:lnSpc>
                <a:spcPct val="150000"/>
              </a:lnSpc>
              <a:defRPr/>
            </a:pPr>
            <a:r>
              <a:rPr lang="fa-IR" sz="1600" dirty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6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8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3" y="3276607"/>
            <a:ext cx="9231087" cy="15686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Low" rtl="1">
              <a:lnSpc>
                <a:spcPct val="150000"/>
              </a:lnSpc>
              <a:defRPr/>
            </a:pPr>
            <a:r>
              <a:rPr lang="fa-IR" sz="1600" dirty="0">
                <a:solidFill>
                  <a:srgbClr val="002060"/>
                </a:solidFill>
                <a:cs typeface="B Nazanin" panose="00000400000000000000" pitchFamily="2" charset="-78"/>
              </a:rPr>
              <a:t>(در سه خط)</a:t>
            </a:r>
            <a:endParaRPr lang="en-US" sz="1600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9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931399" y="1652779"/>
            <a:ext cx="2135682" cy="155355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C00000"/>
                </a:solidFill>
                <a:cs typeface="B Titr" panose="00000700000000000000" pitchFamily="2" charset="-78"/>
              </a:rPr>
              <a:t>چشم انداز و رسالت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0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931398" y="3276607"/>
            <a:ext cx="2135683" cy="156867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C00000"/>
                </a:solidFill>
                <a:cs typeface="B Titr" panose="00000700000000000000" pitchFamily="2" charset="-78"/>
              </a:rPr>
              <a:t>هدف ایجاد مرکز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1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9931398" y="4915554"/>
            <a:ext cx="2135683" cy="148997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400" dirty="0">
                <a:solidFill>
                  <a:srgbClr val="C00000"/>
                </a:solidFill>
                <a:cs typeface="B Titr" panose="00000700000000000000" pitchFamily="2" charset="-78"/>
              </a:rPr>
              <a:t>مأموریت مرکز</a:t>
            </a:r>
            <a:endParaRPr lang="en-US" sz="1100" b="1" dirty="0">
              <a:solidFill>
                <a:srgbClr val="C00000"/>
              </a:solidFill>
              <a:cs typeface="B Nazanin" panose="00000400000000000000" pitchFamily="2" charset="-78"/>
            </a:endParaRPr>
          </a:p>
        </p:txBody>
      </p:sp>
      <p:sp>
        <p:nvSpPr>
          <p:cNvPr id="1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7"/>
            <a:ext cx="5756365" cy="6812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چشم انداز، هدف و ماموریت مرکز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255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522513" y="2015836"/>
            <a:ext cx="11239996" cy="38654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>
              <a:lnSpc>
                <a:spcPct val="150000"/>
              </a:lnSpc>
            </a:pPr>
            <a:endParaRPr lang="fa-IR" sz="2000" dirty="0">
              <a:cs typeface="B Zar" panose="00000400000000000000" pitchFamily="2" charset="-78"/>
            </a:endParaRPr>
          </a:p>
        </p:txBody>
      </p:sp>
      <p:sp>
        <p:nvSpPr>
          <p:cNvPr id="12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2943497" y="923587"/>
            <a:ext cx="5756365" cy="68126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800" b="1" dirty="0">
                <a:solidFill>
                  <a:srgbClr val="002060"/>
                </a:solidFill>
                <a:cs typeface="B Titr" panose="00000700000000000000" pitchFamily="2" charset="-78"/>
              </a:rPr>
              <a:t>طرح توجیهی تأسیس مرکز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08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37"/>
          <p:cNvSpPr>
            <a:spLocks noChangeAspect="1"/>
          </p:cNvSpPr>
          <p:nvPr/>
        </p:nvSpPr>
        <p:spPr bwMode="auto">
          <a:xfrm rot="5400000" flipV="1">
            <a:off x="11124494" y="317160"/>
            <a:ext cx="922160" cy="1212853"/>
          </a:xfrm>
          <a:custGeom>
            <a:avLst/>
            <a:gdLst>
              <a:gd name="connsiteX0" fmla="*/ 0 w 2825133"/>
              <a:gd name="connsiteY0" fmla="*/ 2167512 h 2176408"/>
              <a:gd name="connsiteX1" fmla="*/ 0 w 2825133"/>
              <a:gd name="connsiteY1" fmla="*/ 966593 h 2176408"/>
              <a:gd name="connsiteX2" fmla="*/ 186635 w 2825133"/>
              <a:gd name="connsiteY2" fmla="*/ 644396 h 2176408"/>
              <a:gd name="connsiteX3" fmla="*/ 1225932 w 2825133"/>
              <a:gd name="connsiteY3" fmla="*/ 43937 h 2176408"/>
              <a:gd name="connsiteX4" fmla="*/ 1599201 w 2825133"/>
              <a:gd name="connsiteY4" fmla="*/ 43937 h 2176408"/>
              <a:gd name="connsiteX5" fmla="*/ 2638499 w 2825133"/>
              <a:gd name="connsiteY5" fmla="*/ 644396 h 2176408"/>
              <a:gd name="connsiteX6" fmla="*/ 2825133 w 2825133"/>
              <a:gd name="connsiteY6" fmla="*/ 966593 h 2176408"/>
              <a:gd name="connsiteX7" fmla="*/ 2825133 w 2825133"/>
              <a:gd name="connsiteY7" fmla="*/ 2167512 h 2176408"/>
              <a:gd name="connsiteX8" fmla="*/ 2823724 w 2825133"/>
              <a:gd name="connsiteY8" fmla="*/ 2176408 h 2176408"/>
              <a:gd name="connsiteX9" fmla="*/ 1409 w 2825133"/>
              <a:gd name="connsiteY9" fmla="*/ 2176408 h 217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25133" h="2176408">
                <a:moveTo>
                  <a:pt x="0" y="2167512"/>
                </a:moveTo>
                <a:cubicBezTo>
                  <a:pt x="0" y="966593"/>
                  <a:pt x="0" y="966593"/>
                  <a:pt x="0" y="966593"/>
                </a:cubicBezTo>
                <a:cubicBezTo>
                  <a:pt x="0" y="849430"/>
                  <a:pt x="84169" y="702977"/>
                  <a:pt x="186635" y="644396"/>
                </a:cubicBezTo>
                <a:cubicBezTo>
                  <a:pt x="1225932" y="43937"/>
                  <a:pt x="1225932" y="43937"/>
                  <a:pt x="1225932" y="43937"/>
                </a:cubicBezTo>
                <a:cubicBezTo>
                  <a:pt x="1328398" y="-14645"/>
                  <a:pt x="1496735" y="-14645"/>
                  <a:pt x="1599201" y="43937"/>
                </a:cubicBezTo>
                <a:cubicBezTo>
                  <a:pt x="2638499" y="644396"/>
                  <a:pt x="2638499" y="644396"/>
                  <a:pt x="2638499" y="644396"/>
                </a:cubicBezTo>
                <a:cubicBezTo>
                  <a:pt x="2740965" y="702977"/>
                  <a:pt x="2825133" y="849430"/>
                  <a:pt x="2825133" y="966593"/>
                </a:cubicBezTo>
                <a:lnTo>
                  <a:pt x="2825133" y="2167512"/>
                </a:lnTo>
                <a:lnTo>
                  <a:pt x="2823724" y="2176408"/>
                </a:lnTo>
                <a:lnTo>
                  <a:pt x="1409" y="2176408"/>
                </a:lnTo>
                <a:close/>
              </a:path>
            </a:pathLst>
          </a:custGeom>
          <a:solidFill>
            <a:srgbClr val="002060"/>
          </a:solidFill>
          <a:ln w="19050">
            <a:gradFill>
              <a:gsLst>
                <a:gs pos="0">
                  <a:srgbClr val="1B2C45"/>
                </a:gs>
                <a:gs pos="100000">
                  <a:srgbClr val="254E8C"/>
                </a:gs>
              </a:gsLst>
              <a:lin ang="3600000" scaled="0"/>
            </a:gradFill>
          </a:ln>
          <a:effectLst>
            <a:outerShdw blurRad="254000" dist="1905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015972-AC89-4E5D-9EB9-C5E29E560ABF}"/>
              </a:ext>
            </a:extLst>
          </p:cNvPr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290" y="44495"/>
            <a:ext cx="2361303" cy="829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7C6723CB-9390-4594-9C80-46B444130456}"/>
              </a:ext>
            </a:extLst>
          </p:cNvPr>
          <p:cNvSpPr/>
          <p:nvPr/>
        </p:nvSpPr>
        <p:spPr>
          <a:xfrm>
            <a:off x="3664546" y="923586"/>
            <a:ext cx="4458789" cy="72233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  <a:defRPr/>
            </a:pPr>
            <a:r>
              <a:rPr lang="fa-IR" sz="2800" dirty="0">
                <a:solidFill>
                  <a:srgbClr val="002060"/>
                </a:solidFill>
                <a:cs typeface="B Titr" panose="00000700000000000000" pitchFamily="2" charset="-78"/>
              </a:rPr>
              <a:t>مشخصات هیأت مؤسس</a:t>
            </a:r>
            <a:endParaRPr lang="en-US" sz="12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379448"/>
              </p:ext>
            </p:extLst>
          </p:nvPr>
        </p:nvGraphicFramePr>
        <p:xfrm>
          <a:off x="822962" y="1831755"/>
          <a:ext cx="10824209" cy="387773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01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12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78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95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77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5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984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203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5705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1798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800" b="1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B Nazanin" panose="00000400000000000000" pitchFamily="2" charset="-78"/>
                        </a:rPr>
                        <a:t> محل و وضعیت اشتغال طبق آخرین حکم کارگزینی</a:t>
                      </a:r>
                      <a:endParaRPr kumimoji="0" lang="en-US" sz="1800" b="1" kern="1200" dirty="0">
                        <a:solidFill>
                          <a:schemeClr val="dk1"/>
                        </a:solidFill>
                        <a:latin typeface="Calibri" panose="020F0502020204030204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800" b="1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B Nazanin" panose="00000400000000000000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800" b="1" kern="1200" dirty="0">
                          <a:solidFill>
                            <a:schemeClr val="dk1"/>
                          </a:solidFill>
                          <a:latin typeface="Calibri" panose="020F0502020204030204"/>
                          <a:ea typeface="+mn-ea"/>
                          <a:cs typeface="B Nazanin" panose="00000400000000000000" pitchFamily="2" charset="-78"/>
                        </a:rPr>
                        <a:t>(تمام یا نیمه وقت)</a:t>
                      </a:r>
                      <a:endParaRPr kumimoji="0" lang="en-US" sz="1800" b="1" kern="1200" dirty="0">
                        <a:solidFill>
                          <a:schemeClr val="dk1"/>
                        </a:solidFill>
                        <a:latin typeface="Calibri" panose="020F0502020204030204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600" b="1" kern="1200" dirty="0">
                          <a:cs typeface="B Nazanin" panose="00000400000000000000" pitchFamily="2" charset="-78"/>
                        </a:rPr>
                        <a:t>تعداد طرح ها</a:t>
                      </a:r>
                      <a:endParaRPr kumimoji="0" lang="en-US" sz="16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800" kern="1200" dirty="0">
                          <a:cs typeface="B Nazanin" panose="00000400000000000000" pitchFamily="2" charset="-78"/>
                        </a:rPr>
                        <a:t>تعداد</a:t>
                      </a:r>
                      <a:r>
                        <a:rPr kumimoji="0" lang="fa-IR" sz="1800" kern="1200" baseline="0" dirty="0">
                          <a:cs typeface="B Nazanin" panose="00000400000000000000" pitchFamily="2" charset="-78"/>
                        </a:rPr>
                        <a:t> مقالات</a:t>
                      </a:r>
                      <a:endParaRPr kumimoji="0"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1" eaLnBrk="1" latinLnBrk="0" hangingPunct="1"/>
                      <a:r>
                        <a:rPr kumimoji="0" lang="fa-IR" sz="1800" kern="1200" dirty="0">
                          <a:cs typeface="B Nazanin" panose="00000400000000000000" pitchFamily="2" charset="-78"/>
                        </a:rPr>
                        <a:t>رشته تحصیلی</a:t>
                      </a:r>
                      <a:endParaRPr kumimoji="0" lang="en-US" sz="18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800" kern="1200" dirty="0">
                          <a:cs typeface="B Nazanin" panose="00000400000000000000" pitchFamily="2" charset="-78"/>
                        </a:rPr>
                        <a:t>مقطع تحصیلی</a:t>
                      </a:r>
                      <a:endParaRPr kumimoji="0" lang="en-US" sz="18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>
                          <a:cs typeface="B Nazanin" panose="00000400000000000000" pitchFamily="2" charset="-78"/>
                        </a:rPr>
                        <a:t>نام و نام خانوادگی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800" dirty="0">
                          <a:cs typeface="B Nazanin" panose="00000400000000000000" pitchFamily="2" charset="-78"/>
                        </a:rPr>
                        <a:t>ردیف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373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600" b="1" kern="1200" dirty="0">
                          <a:cs typeface="B Nazanin" panose="00000400000000000000" pitchFamily="2" charset="-78"/>
                        </a:rPr>
                        <a:t>همکار</a:t>
                      </a:r>
                      <a:endParaRPr kumimoji="0" lang="en-US" sz="16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rtl="1" eaLnBrk="1" latinLnBrk="0" hangingPunct="1"/>
                      <a:r>
                        <a:rPr kumimoji="0" lang="fa-IR" sz="1600" b="1" kern="1200" dirty="0">
                          <a:cs typeface="B Nazanin" panose="00000400000000000000" pitchFamily="2" charset="-78"/>
                        </a:rPr>
                        <a:t>مجری</a:t>
                      </a:r>
                      <a:endParaRPr kumimoji="0" lang="en-US" sz="16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511"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rtl="1" eaLnBrk="1" latinLnBrk="0" hangingPunct="1"/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600" dirty="0">
                          <a:cs typeface="B Nazanin" panose="00000400000000000000" pitchFamily="2" charset="-78"/>
                        </a:rPr>
                        <a:t>1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rtl="1" eaLnBrk="1" latinLnBrk="0" hangingPunct="1"/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600" dirty="0">
                          <a:cs typeface="B Nazanin" panose="00000400000000000000" pitchFamily="2" charset="-78"/>
                        </a:rPr>
                        <a:t>2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r" rtl="1" eaLnBrk="1" latinLnBrk="0" hangingPunct="1"/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600" dirty="0">
                          <a:cs typeface="B Nazanin" panose="00000400000000000000" pitchFamily="2" charset="-78"/>
                        </a:rPr>
                        <a:t>3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a-I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600" dirty="0">
                          <a:cs typeface="B Nazanin" panose="00000400000000000000" pitchFamily="2" charset="-78"/>
                        </a:rPr>
                        <a:t>4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Times New Roman"/>
                        <a:cs typeface="B Nazanin" panose="00000400000000000000" pitchFamily="2" charset="-78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6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fa-IR" sz="1600" dirty="0">
                          <a:cs typeface="B Nazanin" panose="00000400000000000000" pitchFamily="2" charset="-78"/>
                        </a:rPr>
                        <a:t>5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44"/>
            <a:ext cx="1636723" cy="985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7545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1E7CEBCA-7E5A-41D2-9823-8704176F3255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内容列表"/>
  <p:tag name="ISPRINGCLOUDFOLDERID" val="0"/>
  <p:tag name="ISPRINGCLOUDFOLDERPATH" val="系统信息库"/>
  <p:tag name="ISPRING_PLAYERS_CUSTOMIZATION" val="UEsDBBQAAgAIAEabZ0o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BGm2dKCH4LIykDAACGDAAAJwAAAHVuaXZlcnNhbC9mbGFzaF9wdWJsaXNoaW5nX3NldHRpbmdzLnhtbNVX3W7aMBS+5yksT70saTu6diihqgpo1VpAhW3tVWViQ6w6dhbbUHq1p9mD7Ul2HAMFtevSH6RNCBGfn+/8n5jw6DYVaMJyzZWM8G51ByMmY0W5HEf4y6C9fYiRNkRSIpRkEZYKo6NGJczsUHCd9JkxIKoRwEhdz0yEE2OyehBMp9Mq11nuuEpYA/i6Gqs0yHKmmTQsDzJBZvBjZhnTeI5QAgC+qZJztUalglDokc4VtYIhTsFzyV1QRLQF0QkOvNiQxDfjXFlJT5RQOcrHwwi/Ozx2n4WMh2rylEmXE90AoiObOqGUOy+I6PM7hhLGxwm4e1DDaMqpSSK8V3MoIB08RCmwfejEoZwoyIE0c/iUGUKJIf7o7Rl2a/SC4El0JknK4wFwkIs/ws3B9aerXuvi7LTz+XrQ7Z4NTnveiUInWMcJg3VDITikbB6zpZ2QGEPiBPwGnRERmoXBKmkhNlJyzTl3RkMlIPeFFrRROmS0Q1K2Uo3+DZdtkNzFaASBiFmEj3NOBEbcEMHjpbK2Q224KareXpVEgAXtydB5H9+b99mJE5JrturWgqNdzuPGN2UFRTNlkeA3DBmFIH6bwlPC0Gpx0ChXaUGF9jFICw4WJ5xNGT0qcjoH/JOhKzCRWtCEXs0EM97Cd8vv0JCNVA64jEygs4HOtcevPgs4I1rfg5KFj1v9s9Nm6/q002xdbrkACZ0QGT8THArO0sxsBJ/MkFRmoQfpiInVrCgK5bTglYmt+vIyaJ5a4cv81sVYgd5gSTZj5TmF+asHpc0mZFIMohuuAhpGkENJPCYwYlgXXFpWFjAmEikpZojEsNa0G+sJV1YDxQ+wh9Yv99DrIy6L0xhWG1jMKctLQe7s7r2v7X84OPxYrwa/fvzcflJpvvB7gjhzfuOfPLnyl2v/4TYMA7elH1/aJrf/5s7uXbS+lslrp3U5KFXSVr8UXLeMVPdzGakL/5LprbxgSrkAS2nshwzWkuApN4y+ZYu9oE1e9W73PbaZNtlgzK8Zjf8mZH9aXhPX7oVh8OjF1XFSLnkKiXArcXnbbezXduCm+SirUgG09f8OjcpvUEsDBBQAAgAIAEabZ0q1/AlkugIAAFUKAAAhAAAAdW5pdmVyc2FsL2ZsYXNoX3NraW5fc2V0dGluZ3MueG1slVZtb+IwDP5+vwJx3+nulZ3UITHGSZN2t+k27XvamjYiTaokZce/vzhN1gQo9LAmEft5bMexzVK1pXzxYTJJc8GEfAatKS8VarxuQoubadZqLfgsF1wD1zMuZE3YdPHxp/2kiUVeYokdyLGcDcmhDzO3nzEUF+PbHGWIkIu6IXz/IEoxy0i+LaVoeXExtWrfgGSUbw3y6sd8tR4MwKjS9xrqKKf1Nco4SiNBKcCUvq9RLrIYyYD5SFf2M5LThzp/+wPajiqqLW35CWWI1pAS4iJfL1GG8dx4j19ljnKeoOGvNtAvn1EGoYzsQcbO776iDDJE0zb/0yONFCUWNOacf8R3DhOkMOOHWV2hXCTghTDQxVdw5bF3vQtA7ms49ymOqxTsCet6sBDw0TMGCy1bSBN/6myqEm+PrTbzAYsNYcoAQlUPejJJP5FWeTexrsf9gTfKi9CX0/SQV8HaGlZdwoG7WN/jV6tbuytCp++6IEMJO6cMUuyVPfK3qesRMlD2yGdGC3jkbH+cwaGpI/lHviXuOc/X31iBE3MsnNWfvBUjPeDoqiBVp/CYWhSwUJjOC60B3y1NrK5LKTnKKeVkR0uiqeC/EJft7WVUmhwYXK+d7qxUU83gVMPZHM2aDstlz3E/OmvckN3PQn+57jzRZovfTInWJK9q87OkphPHM2NiCjNNTjNwTxo4yHu+EQHHxh4i1URuQb4IwcaG4UKDGutedMM1BE+ToAZpcrrKqXNyqvy8rTOQa/NqFJSvcqzsgBUtK2b+9CuFNygOGAPWjqor448T+t6XgcI1ARCZV75ru0NnqVumKYMd+OEPFPbKQ3dLlenSoYZb6gfY6LDlnGZUT7pd0fdKvEMC/Qn8q0krcnxgGdH2mmTK3iyafL+G+1yixezXGTZfuMns2fVS5NjYjytolPjv5D9QSwMEFAACAAgARptnSiqWD2f+AgAAlwsAACYAAAB1bml2ZXJzYWwvaHRtbF9wdWJsaXNoaW5nX3NldHRpbmdzLnhtbM2Wb08aMRjA3/Mpmi6+lFPnpiN3GCMYiU6IsE1fmXItXGOvvbU98Hy1T7MPtk+yp1dAiI6dRpaFEOjTPr/nX/u04dF9KtCEacOVjPBufQcjJmNFuRxH+MvgdPsQI2OJpEQoySIsFUZHzVqY5UPBTdJn1sJSgwAjTSOzEU6szRpBMJ1O69xk2s0qkVvgm3qs0iDTzDBpmQ4yQQr4sUXGDJ4RKgDgmyo5U2vWagiFnvRZ0VwwxCl4LrkLiogzmwoc+FVDEt+NtcolPVFCaaTHwwi/Ozx2n/kaT2rxlEmXEtMEoRPbBqGUOyeI6PMHhhLGxwl4e7CP0ZRTm0R4b99RYHXwlFKyfeTEUU4UpEDaGT5lllBiiR96e5bdWzMXeBEtJEl5PIAZ5MKPcGtwe3bTa19ddC7Pbwfd7sWg0/NOlDrBKicMVg2F4JDKdcwWdkJiLYkT8Bt0RkQYFgbLovmykZIrzrkxGioBqS+1MBqBp6KI8LHmRGDELRE8XsxaosfMnnIBMTjd3fpIWvwI9PHGCdGGLRuazxiXxbj5TeWCokLlSPA7hqxCEFGewr+EoeV0o5FWaSkVxFhkBKcMTTibMnpUZmkG/JOhGzCR5qAJmy8TzHoL33P+gIZspDRwGZnAVgU5N55ffxE4I8Y8Qsncx63+RafVvu1cttrXWy5AQidExi+EQwlZmtmN8EmBpLJzPUhHTHLDyqJQTsu5KrHVX18Gw9Nc+DK/dTGW0BssyWasvKQwf/WgstmETMqD6A5XiYYjyKEkngkTMRx3LnNWFRgTiZQUBSIxNCrjjvWEq9yAxB9gjzav99DrIy7L0RhuDrCoKdOVkDu7e+/3P3w8OPzUqAe/fvzcXqs0a+E9QZw538NP1jbxRSN/2g3DwPXO59uw1fm/6sK9q/bXKpm6bF8PKhWp3a+E61ZZ1T2vsurKXxu9pSujkgvQZsb+2ECjETzlltG33DSvKPz6+9dvizcq/AajWLt9/98g/Gjx3Fp5X4XBsw/AGshXH9PN2m9QSwMEFAACAAgARptnSmhxUpGaAQAAHwYAAB8AAAB1bml2ZXJzYWwvaHRtbF9za2luX3NldHRpbmdzLmpzjZRNb8IwDIbv/AqUXSfEPmG7ocGkSRwmjdu0QyimVKRJlaQdHeK/rw5fTeqOxRfy8uR17CredrrVYhHrPne37rfbv/t7pwFqVudw7euiRU9RZ0YkC5glKYhEAguQ4nj0JO/OBGXMpDOdlx9oa2p+TOE/Sy5MHc8IC01ohjpcEOA3oW2owz8nsVOra19TrdHz3Fole5GSFqTtSaVT7hh29epWvcQAVgXoC+iSR+CZDtxqI8+ODwOMOhepNOOynKpY9eY8Wsda5XLRln9VZqCrT77eA/2nwcvEsxOJsW8W0jDxZIjRTmYajIFD3scJBgkLPgdR8+279QfqGTcLCugiMYk90qMbjDqd8RgaXRqOMHxMVl6Nbg4wmpyFjd0Td7cYHiF4CbphNb7H8ECV5dk/PmCmVYwdaaDNnp9QofgikfEhdR+D5PCyaNvWvXOh7vpj5j0hFTyhFfX80rbZEYKGAK03lo55TZB3StkJSpREDkVo1LQq6DliwzmC+88u49byaJVW46EajlUbuF6Dniklqtt/XbpnmKuz+wVQSwMEFAACAAgARptnSj08L9HBAAAA5QEAABoAAAB1bml2ZXJzYWwvaTE4bl9wcmVzZXRzLnhtbJ2RsQrCMBCG9z5FuN3EbqUkdRPcHHSWmqYaaS8ll1of35SKdJGAQyD/8X0/JCd3r75jT+PJOlSQ8y0wg9o1Fm8Kzqf9pgBGocam7hwaBeiA7apM2rzAozdkArFYgaTgHsJQCjFNE7c0+NhArhtDLCauXS/i6R2K2RTDosLilvYv+zODKssYk9fRduGAVbzHtCCMvFYwOxeN3GLrQPwCGpMATKrBUAJofQJ4DAnAjytAiu+b56RHCvGjYpBitZ4qewNQSwMEFAACAAgARptnSnL80YFnAAAAawAAABwAAAB1bml2ZXJzYWwvbG9jYWxfc2V0dGluZ3MueG1sDcw7CsNADEXR3qsQ6p1P58JjdymDIc4ChP0IBo0UZkRIdp/pbnG44/zNSh+Uerglvp4uTLDN98NeiZ/rrR+Yaojtom5IbM40T92ovok+ENFgpbfKD2VFbhG4S25yKaiwkGhnPk/dH1BLAwQUAAIACABElFdHI7RO+/sCAACwCAAAFAAAAHVuaXZlcnNhbC9wbGF5ZXIueG1srVXfT9swEH4u0v6HyO/YLR0DqgTEkNAexoTUse2tMombeE3izHYI5a/f2c7vpWxIe2iVnO/77nz33cW/es5S74lJxUUeoAWeI4/loYh4Hgfo4evt8Tm6unx35Bcp3TPp8ShAZc4NgKbIi5gKJS80gO+pTgLUM2BgRl4huZBc74H7FLjbSCdL9O5oBi65ClCidbEipKoqzBUg8liJtDQkCociI4VkiuWaSeLSQF6DXem/o+GXiZzofcFUD1notweuSVqOZ8UHJNUSCxmTk/l8QX7cfV6HCcvoMc+VpnnIkAeVnNlSPtJwdyeiMmXK2Ga+S3LNtDZJWNvM1yu+OM89JcMAOYdNxpSiMVM4zWNEHJZMgP1tSlVS86gBreFVO17zWr+Ned80brZzpHMuyseUqwSO+pDOOgn0yTCqn9nrWgU9NAq6NUzIk+xXySWL7Ou3VozzBXIBW8XZPLGqQjiAp1saaiH3NwADFdUdxG3TsGsatqCWA7fR1x0Fam67ZVSXkjWlmvlPPGLiC5WSGllcalkyn4yMNZYMwT5xV66b1DXET3SWnv5Db4zfqDU/1WudsYD/0ZhPQNTWhOcRe77l4KNZBjXVDIptbFgXKTYxu5xU+Zj1dD0wuRzrpsBFPE1lzGAMI6op6ezkEJRJqsAlLOUI2zs4CE54nKTw05MM49ODNBmVu0mG3sFBcCrC3QS0NbdlJOM6jsTUKsgnE+vED0ulRcZfrDwHe0avrA5fG7nm6Lrg7cHZ/I9RHMRoBnOLJlaXeertq+bw3sypVp3PpnCWgVphHpguC+fVzEJZjHwitqVlqm/6OTX7sAcd5Tw1HdNc30HvolrzF+ZVPDJfusXS1CRhRjMB+nC+7DFAP2G7DMJb06GIW5E3dcCY2Df3byvabPm6da7rhzrsQw2fOKscxs3UR1BHLEWZR6Me4qL7iKgUdtq1ZNRL2RZutDgBkYoiQO/hob7zxelFd+WzxUWDtXndu8Aulzes9DrhTkGk1nV7Eb/eDfD4G1BLAwQUAAIACABGm2dKsIcj9GwBAAD3AgAAKQAAAHVuaXZlcnNhbC9za2luX2N1c3RvbWl6YXRpb25fc2V0dGluZ3MueG1sjVLbSiQxEH33K4I/MEkqt4Z2ILeWeVHRAZ+b6ezSrKaXTsRlycebdncYR0c09VR1Tp2iKqdNv8Zon1KeHse/fR6neBdyHuPPtD5DqN1ND9N8M4cUclodKvdjHKbnTfwxLbVaTbmPQz8PdkHTGqPu9SEltXKqZswwiiTz1CvkPLcVa8A1YCvmKLHt6p3EP9057ELMp1Xb1RH6sWETU5jzJg7hzxqO2W+h4w0u534YKy+tBVui7KcWx5ZAjHDJfaEaAASy3BGHi5SN1AR5zDiGYhQFCohwThpRiKQcatY1oqow3wjEJGPUFepp7UZaG0dtkdAQous0rxpbus5IjBEhBJgrXEBnMKpsqBoa1HJAcGBAFG00UYA625mOFe+8sBwp6gXGhRkDGB+Oe9ju7bkO1W+vsz/nF4Inv+AkunhrdcJc7e5pnit5Gx5/P/Q5oHG4OL+59Xf+aqu3m+ur8/++fPXwnrWYtW79qbdfAFBLAwQUAAIACABGm2dKBdmJyEoNAADVIQAAFwAAAHVuaXZlcnNhbC91bml2ZXJzYWwucG5n7Zr5V1Lr+sCp02lW81TXnEu9ea45lCen40CZE6drpQ1mTrXMvGGCqGgoYtN1SImilpaJnqyT4oCpmboRsENJHkTqOKDiUHEUBcGBEBWRu6nOvWvd9V3fP+AufmBvnuez3/0+z7vf53mf/ULusSP+OhuNNkIgEB1YgE8wBLIGBoF8g1y/FtTsaroxAZ5WJQX7e0MoXSaToLAm9mDgQQikjrBp+dy3oLwhISA0CQLRZWo+q1jIivNgOzjM5+CJy5GS4aN5tvIB1gdZ0dzqudX1Ouf16/VTvyOe3Pz997tzLujn7wxY865680855y0tXv1z7db1O3xubykzVl/5Wfr3/RtU2Okumfsi6UfFp9IHFz2PJ20P/1RMqZRSRFK3iFJKZUvdgywuVI2VrSinkSMZiuGaplGcMWjSWSc/WcVKkOl5M4QfUQ+6/IxkqNHWVGbnnzOGeak+dad4g4orjVX29XirKOysr/sqUG5DB2X84Wd6vRu/BpSa7SsJQwviKPXgrX+LE37gN0i4i8UG8HQgx0oj7SJqjjcCVoPHLVqgBVqgBVqgBVqgBVqgBVqgBVqgBVqgBVqgBVrwvwdQAnP1AkuzZfoe2ArTaLytNFuK6+9o9g53+nyn2W7c8v+Dj+F3/mjgevFbP/1++KF1KTZR9saScAm3LDAfRYlQvYIqViihKUwXvLIPOZIleWFeezNteayJoZIE8Vuc4jk/jE8jlJUVrMzfJMuPLTv8zTOeY2ZeruOvSy+vZIURqGFmmqZimmKEGs0YYuQMdtXEiAswp7rDG+MXDvUkpb2ZMxdPBMwNJXEb9WaOhIAtSvKWOEhcQy8+DFCvKF2m6UppPE/9QS+z32P21dYwrpdyKl7gRmoaSROPA5mLY4VIQxeog9OwB+IUd+C+VECA0mOGmlfeCuXVvDcxQyz6pFnGp3ckNiYoicbIVz+ZslsLafOSxywafdMx0/kD9znbs+oigOH9XMJnj+z6OBGQeHLTCU8pAmNf5uzMmMUjL7l4UGcPp45mKOJ5J8+SxXHXW7HisNHBSPtywX74cIgJGb3CNF+ZufA9ecu+krw50jRW2Nl2UtYbwwnrxqPkQMXMMUE7V9ZKkjolGirq4oAzfYAqzY63gKGzE0Web0UvJBqbqukB6VN1rEEuIe53O2X1w9hAkRu90yGQcMtq+DpgA4y51Q5WVON7gWp8F6IoNP5sqvGzRmFb67kzTeg3EhSqcUT4/lh60Ikd5NLCXY+unfYMkSf9s2a2GP/G8WkVj9nfUFHGbOWxXBiLHOfnm2Npfl3p5o2bBcKI7l5HAk9GtugIqVs3SJ7/yzeQ9/BKz1tULj6u+7Mh8aIWaYHKw4eYZJT9VxMjJ7hl+shbzzxPGP1HebFtKfXmBnRLfohc1s9+7N2es227cfv+mFYzmwO2io3kzOk0BDcNX6zwEgnTSNKHiFfERYA9f3LqaspN2msIpLlIFL59OLbdSVSQ2cdpcG60SwgVWuvD7P9x6VmK4II8ULUciCt37mSNbCyOVAzhA+o3r5XLHPff26fai2h4iIu64Sp2SnyndE0GMgjTFoBC8LdkhQ6kTR6cHVm96GF1ePjH+2hZdZBpSredus6HuMnIuHq4eSDREn3KuN0pcuciHM0d5hnCAL6DRccHQLkW8j4tVJb7k/uXdidVDwQIU5NDVi0/170cxBuLttxseEo+ECy8NtHl+/Ji764fku4XcWHBPMIh+G/YI8TQQKhuyN8E2F3o4eaaczw3WArNzz7NPPuINRjGCb202XZjifCVk7iPCY4rZwQr46R4moji8qzYH96iDN7ZcX1Nv4PZXCmWl5+MY6YX7006jWhNNGos2fOXfOHTkjx9bxvvHlmwftyNav1AUeKrG5gSgOTmdeL+fWFo1s0BOu8NRvo4spDlUeBuR2yd+22PRE7FWX8ZkAQRo+JyuajvtaZn+6VCB1/ipkqdrrpZTMHYI12ma+eFi6MSFAYewftgG+NzZx/l11c7QtKR+WLh1qZbVxyfPiyl6u8XLQFD23eKMNMUByGNAHD0I3UxtlRvji96mtXQ49DIUKumY+kKLkD/2ukdqCIs6q2dShTCANzoXnu4ApyCOhqPW2RHIXCzeVFTNNLcsow72opfwpSU98T3NgPht/jlYQYNiJIMUV2PYxcPzzrNDlJTxioyU+HYGsYSJpLwC6KJUstVyTwOC0MNmL5dRy2IEGsezdxdnjcj40LV6tQVCcNgnH0kdRQCqY4i5ZUpsZcrGrL0N4qSRKFMPpJBU6SIDrcZQb3E9orLi++v673gESCofERGJ4CZN2Sa2NiEd/LwDs7UR+0hByofFWBskd/eNWpf6nfqUfXuF6JHZHdzrNo6QLfP8Z4VI+hTn/0FaLIud0ksM7pnr/PQ4dd3FgF92LiOYqNRKW5pcn5J3wV+Hxk7yc1ckaUUYRzwRU1ZG/8qe54t6usAH0rpvp45vLjrplU0NrbzODvi0XmfspjNRuJUHuBOSItPFp83uLPGtUWqcp0yal+Q1ncPu0Ag4hTDTM7TrLG1S/3UxzipBQwjaeSBviQcY1J0VHWpr018/G5P6jLdfJqOXBj2UHYyT4/LfIiOfYL7uBZdNtkCRnMG0PV5AauLwxU4kxSdaGzqwKTUGHIFLfYyMKvKGrxfi5c7fvSXLB4TCPELg28c2BfbJclMk7XtI9YC7G5LC1u9l24nvty95xj7DKGmoHZ+2XUP0TY7ZmLHuYosDPfeANjPZF+HvUWHbqaSP+p81FPeM//tvioxPNxFL4H6Xy71Zdh79IUyXScn+nPMrz7OurkO7UUc9CtGllNq8aqB1sI3OXvQobK+Y9mP82dZXwfPSIQijFHGPPYQO9mh8JZxfpFeA3lW1nzQKncsYaI5b6Kg/PiqJ5HV0IWXes5Q5QDXmQBdWbAzwy184HgqhhpIfrZXVWD6eBa3Q0D9OnH4lgSP33HOHn46shIryzWboy1xU/qO1146ru95hjyU6fVo0rXnwqLB2Vvvau6GunC9nPLHdgiDyJm8vX2cBYVHVPnqwzqWeznCaMP2JdpUQHAtHkGasiDaYuc6rB+aqyb8+VuCHXoaPFSfuvkX4YNF5VS794zPNpw+4hKVoslGZ4cjM+S98w0f9sH7G6/S861iTHY3LIudsy9NcNOfFKPX//YIQDuKxwfKs+pMZCU7nUy2wuB6RUbwQTdd/CF81nFf4tepc/7R/LYWcDkd3Ps7+WJcifTFFbVohEAK+oO1l2CsNiskSemrIKcZYBVQrwKDxSgl/ufUO+dNbI4z169zSs7m2yLTpw4GMxOR96LR4mgwVx/VkUVT4kf32Vp2tOYf8r19Btpo/5MqXJY/Rmnbj6AWWxB74srCzJU5VnfB1ToufQfH8caUjDadgZR9zHNArMwVMhJet878uonPrHQNU10TjziwJkYIseSo249PpAr+zCFLGfMDsUKv2YtkvCyirsxrK28/m3HguLEKrcqxlstCxxdtjPLF/gdca78EL5nVGG6O7g+MgM6vJs9GGxbAi86A183NFKHcG+08KcZiRdnLf1TwvGm7AXkdIcCRvLW+zy2gQP9JyRAvKjOjChd5Sz15NBPATDzKHsQnSLERO96fGlaO7RhWogqXfjnFsKKi/p1VZ7rcp5+X6vMonzNWY7qM48JHo3Jq7YhYU2DsQYZaOTqKy/Ncd7syko0XAYiSpymCRWkqI52fHK4Tse3PG89u+7z0LF2e/KVwkJsb11eTDU6oInBiJknSXO8FOLYopVRkrvkv/Ap79iRdJUE2daOE4jJIk+jLqJW/1YQOjx1N8OzDnQqvQpiCY9FXuVLEweg1GPoQcwMSPdFBV8LQ04XRydOs4xOaEBePPSZ4AW8XYZSiL9eLwEotjvdynw8RltocSLp+viWI5uGQy4ynvLDfmFAlVSXm136EkgGCZq4040TF2/6zdPshW2f9qMus72C75eVY6tamlRUFg9FyMALqwOLlhomPruIaj4Sb/ukzOvysoqT17wae81vAXLNo43V9ZAMQUwquuZwYxCYTUxhFhDicjWUvs6ArKOrB5vydyiE0L+JhlHqJJ1nrmvoCqpo82vTtKgR6mqZ4AXpVnFbIAiRfTaPDa9VSmeBMj5srMFbSu3+4NS6Ii2oaEqKTrVoqnaRv6z+1faN3SRP9zlnJX0MvU7TQdnzZ+mQTxpBlthryzCsOCu3YxW+JG3k8vi2qwAy06WPe1P3tCs2P/9zAubuly0/wFszuo1Aa6enTGgzAB4v09+KTURU1++6ZACRq37ET7OSbDofBEm7sxOj60l8x9BjKRJDQmszcLEo0DMCtyEqReocqUKvBur6NJLGJZ5p97JcMienLLNcQqxZ7TexzNM9I1d3WAFDa0TJN1R5y9/96GyhVL8e6r/78OlDhlShgOzAu+WvEcINef8SyEKq++B/xkmP/w8//MKBU5vU8w1s5LYuj1HBrjep0lWhXdLMhDL6gYKhpi2CkDj7QdNBXtuSPvq3WechRr8qNexPsvfnqikYP8z3iQ/E+e+1fUEsDBBQAAgAIAEabZ0orC8BtSgAAAGsAAAAbAAAAdW5pdmVyc2FsL3VuaXZlcnNhbC5wbmcueG1ss7GvyM1RKEstKs7Mz7NVMtQzULK34+WyKShKLctMLVeoAIoZ6RlAgJJCJSq3PDOlJAMoZGBujBDMSM1MzyixVbIwMIUL6gPNBABQSwECAAAUAAIACABGm2dKFQ6tKGQEAAAHEQAAHQAAAAAAAAABAAAAAAAAAAAAdW5pdmVyc2FsL2NvbW1vbl9tZXNzYWdlcy5sbmdQSwECAAAUAAIACABGm2dKCH4LIykDAACGDAAAJwAAAAAAAAABAAAAAACfBAAAdW5pdmVyc2FsL2ZsYXNoX3B1Ymxpc2hpbmdfc2V0dGluZ3MueG1sUEsBAgAAFAACAAgARptnSrX8CWS6AgAAVQoAACEAAAAAAAAAAQAAAAAADQgAAHVuaXZlcnNhbC9mbGFzaF9za2luX3NldHRpbmdzLnhtbFBLAQIAABQAAgAIAEabZ0oqlg9n/gIAAJcLAAAmAAAAAAAAAAEAAAAAAAYLAAB1bml2ZXJzYWwvaHRtbF9wdWJsaXNoaW5nX3NldHRpbmdzLnhtbFBLAQIAABQAAgAIAEabZ0pocVKRmgEAAB8GAAAfAAAAAAAAAAEAAAAAAEgOAAB1bml2ZXJzYWwvaHRtbF9za2luX3NldHRpbmdzLmpzUEsBAgAAFAACAAgARptnSj08L9HBAAAA5QEAABoAAAAAAAAAAQAAAAAAHxAAAHVuaXZlcnNhbC9pMThuX3ByZXNldHMueG1sUEsBAgAAFAACAAgARptnSnL80YFnAAAAawAAABwAAAAAAAAAAQAAAAAAGBEAAHVuaXZlcnNhbC9sb2NhbF9zZXR0aW5ncy54bWxQSwECAAAUAAIACABElFdHI7RO+/sCAACwCAAAFAAAAAAAAAABAAAAAAC5EQAAdW5pdmVyc2FsL3BsYXllci54bWxQSwECAAAUAAIACABGm2dKsIcj9GwBAAD3AgAAKQAAAAAAAAABAAAAAADmFAAAdW5pdmVyc2FsL3NraW5fY3VzdG9taXphdGlvbl9zZXR0aW5ncy54bWxQSwECAAAUAAIACABGm2dKBdmJyEoNAADVIQAAFwAAAAAAAAAAAAAAAACZFgAAdW5pdmVyc2FsL3VuaXZlcnNhbC5wbmdQSwECAAAUAAIACABGm2dKKwvAbUoAAABrAAAAGwAAAAAAAAABAAAAAAAYJAAAdW5pdmVyc2FsL3VuaXZlcnNhbC5wbmcueG1sUEsFBgAAAAALAAsASQMAAJskAAAAAA=="/>
  <p:tag name="ISPRING_PRESENTATION_TITLE" val="M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www.freeppt7.c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ww.jp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120</Words>
  <Application>Microsoft Office PowerPoint</Application>
  <PresentationFormat>Widescreen</PresentationFormat>
  <Paragraphs>37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等线</vt:lpstr>
      <vt:lpstr>Arial</vt:lpstr>
      <vt:lpstr>B Nazanin</vt:lpstr>
      <vt:lpstr>B Titr</vt:lpstr>
      <vt:lpstr>B Zar</vt:lpstr>
      <vt:lpstr>Calibri</vt:lpstr>
      <vt:lpstr>Times New Roman</vt:lpstr>
      <vt:lpstr>www.freeppt7.com</vt:lpstr>
      <vt:lpstr>www.jpppt.com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创业融资</dc:title>
  <dc:creator>第一PPT</dc:creator>
  <cp:keywords>www.1ppt.com</cp:keywords>
  <dc:description>www.1ppt.com</dc:description>
  <cp:lastModifiedBy>amiri-f6</cp:lastModifiedBy>
  <cp:revision>169</cp:revision>
  <cp:lastPrinted>2024-04-09T04:38:54Z</cp:lastPrinted>
  <dcterms:created xsi:type="dcterms:W3CDTF">2017-02-17T02:33:41Z</dcterms:created>
  <dcterms:modified xsi:type="dcterms:W3CDTF">2026-01-04T08:05:41Z</dcterms:modified>
  <cp:category>模板</cp:category>
</cp:coreProperties>
</file>